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Calibri"/>
              <a:buNone/>
            </a:pPr>
            <a:r>
              <a:t/>
            </a:r>
            <a:endParaRPr/>
          </a:p>
        </p:txBody>
      </p:sp>
      <p:sp>
        <p:nvSpPr>
          <p:cNvPr id="59" name="Google Shape;5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9" name="Google Shape;11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7" name="Google Shape;12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Calibri"/>
              <a:buNone/>
            </a:pPr>
            <a:r>
              <a:t/>
            </a:r>
            <a:endParaRPr/>
          </a:p>
        </p:txBody>
      </p:sp>
      <p:sp>
        <p:nvSpPr>
          <p:cNvPr id="139" name="Google Shape;139;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 name="Google Shape;6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 name="Google Shape;7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 name="Google Shape;7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4" name="Google Shape;8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1" name="Google Shape;9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p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p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 name="Google Shape;10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2" name="Google Shape;11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2"/>
          <p:cNvSpPr/>
          <p:nvPr/>
        </p:nvSpPr>
        <p:spPr>
          <a:xfrm>
            <a:off x="264459" y="207095"/>
            <a:ext cx="11663082" cy="6443810"/>
          </a:xfrm>
          <a:prstGeom prst="rect">
            <a:avLst/>
          </a:prstGeom>
          <a:gradFill>
            <a:gsLst>
              <a:gs pos="0">
                <a:srgbClr val="370000"/>
              </a:gs>
              <a:gs pos="5000">
                <a:srgbClr val="370000"/>
              </a:gs>
              <a:gs pos="76000">
                <a:srgbClr val="500000"/>
              </a:gs>
              <a:gs pos="100000">
                <a:srgbClr val="500000"/>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9" name="Google Shape;19;p2"/>
          <p:cNvSpPr/>
          <p:nvPr/>
        </p:nvSpPr>
        <p:spPr>
          <a:xfrm>
            <a:off x="264459" y="2705301"/>
            <a:ext cx="118872" cy="1371600"/>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 name="Google Shape;20;p2"/>
          <p:cNvSpPr/>
          <p:nvPr/>
        </p:nvSpPr>
        <p:spPr>
          <a:xfrm>
            <a:off x="11808669" y="2705301"/>
            <a:ext cx="118872" cy="1371600"/>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1" name="Google Shape;21;p2"/>
          <p:cNvSpPr txBox="1"/>
          <p:nvPr>
            <p:ph type="ctrTitle"/>
          </p:nvPr>
        </p:nvSpPr>
        <p:spPr>
          <a:xfrm>
            <a:off x="914400" y="2693989"/>
            <a:ext cx="103632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lt1"/>
              </a:buClr>
              <a:buSzPts val="4200"/>
              <a:buFont typeface="Arial"/>
              <a:buNone/>
              <a:defRPr b="1" sz="42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
          <p:cNvSpPr txBox="1"/>
          <p:nvPr>
            <p:ph idx="1" type="subTitle"/>
          </p:nvPr>
        </p:nvSpPr>
        <p:spPr>
          <a:xfrm>
            <a:off x="1828800" y="4235390"/>
            <a:ext cx="8534400" cy="1189892"/>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560"/>
              </a:spcBef>
              <a:spcAft>
                <a:spcPts val="0"/>
              </a:spcAft>
              <a:buClr>
                <a:schemeClr val="lt1"/>
              </a:buClr>
              <a:buSzPts val="2800"/>
              <a:buNone/>
              <a:defRPr i="0" sz="2800">
                <a:solidFill>
                  <a:schemeClr val="lt1"/>
                </a:solidFill>
                <a:latin typeface="Arial"/>
                <a:ea typeface="Arial"/>
                <a:cs typeface="Arial"/>
                <a:sym typeface="Aria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pic>
        <p:nvPicPr>
          <p:cNvPr id="23" name="Google Shape;23;p2"/>
          <p:cNvPicPr preferRelativeResize="0"/>
          <p:nvPr/>
        </p:nvPicPr>
        <p:blipFill rotWithShape="1">
          <a:blip r:embed="rId2">
            <a:alphaModFix/>
          </a:blip>
          <a:srcRect b="0" l="0" r="0" t="0"/>
          <a:stretch/>
        </p:blipFill>
        <p:spPr>
          <a:xfrm>
            <a:off x="4036970" y="707887"/>
            <a:ext cx="4118060" cy="96667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 name="Shape 24"/>
        <p:cNvGrpSpPr/>
        <p:nvPr/>
      </p:nvGrpSpPr>
      <p:grpSpPr>
        <a:xfrm>
          <a:off x="0" y="0"/>
          <a:ext cx="0" cy="0"/>
          <a:chOff x="0" y="0"/>
          <a:chExt cx="0" cy="0"/>
        </a:xfrm>
      </p:grpSpPr>
      <p:sp>
        <p:nvSpPr>
          <p:cNvPr id="25" name="Google Shape;25;p3"/>
          <p:cNvSpPr txBox="1"/>
          <p:nvPr>
            <p:ph type="title"/>
          </p:nvPr>
        </p:nvSpPr>
        <p:spPr>
          <a:xfrm>
            <a:off x="643466" y="225911"/>
            <a:ext cx="7687733" cy="925157"/>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3600"/>
              <a:buFont typeface="Arial"/>
              <a:buNone/>
              <a:defRPr b="1" sz="36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
          <p:cNvSpPr txBox="1"/>
          <p:nvPr>
            <p:ph idx="1" type="body"/>
          </p:nvPr>
        </p:nvSpPr>
        <p:spPr>
          <a:xfrm>
            <a:off x="609600" y="1478844"/>
            <a:ext cx="10972799" cy="464732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640"/>
              </a:spcBef>
              <a:spcAft>
                <a:spcPts val="0"/>
              </a:spcAft>
              <a:buClr>
                <a:schemeClr val="dk1"/>
              </a:buClr>
              <a:buSzPts val="3200"/>
              <a:buNone/>
              <a:defRPr>
                <a:solidFill>
                  <a:schemeClr val="dk1"/>
                </a:solidFill>
                <a:latin typeface="Arial"/>
                <a:ea typeface="Arial"/>
                <a:cs typeface="Arial"/>
                <a:sym typeface="Arial"/>
              </a:defRPr>
            </a:lvl1pPr>
            <a:lvl2pPr indent="-228600" lvl="1" marL="914400" algn="l">
              <a:lnSpc>
                <a:spcPct val="100000"/>
              </a:lnSpc>
              <a:spcBef>
                <a:spcPts val="560"/>
              </a:spcBef>
              <a:spcAft>
                <a:spcPts val="0"/>
              </a:spcAft>
              <a:buClr>
                <a:schemeClr val="dk1"/>
              </a:buClr>
              <a:buSzPts val="2800"/>
              <a:buNone/>
              <a:defRPr>
                <a:solidFill>
                  <a:schemeClr val="dk1"/>
                </a:solidFill>
                <a:latin typeface="Arial"/>
                <a:ea typeface="Arial"/>
                <a:cs typeface="Arial"/>
                <a:sym typeface="Arial"/>
              </a:defRPr>
            </a:lvl2pPr>
            <a:lvl3pPr indent="-228600" lvl="2" marL="1371600" algn="l">
              <a:lnSpc>
                <a:spcPct val="100000"/>
              </a:lnSpc>
              <a:spcBef>
                <a:spcPts val="480"/>
              </a:spcBef>
              <a:spcAft>
                <a:spcPts val="0"/>
              </a:spcAft>
              <a:buClr>
                <a:schemeClr val="dk1"/>
              </a:buClr>
              <a:buSzPts val="2400"/>
              <a:buNone/>
              <a:defRPr>
                <a:solidFill>
                  <a:schemeClr val="dk1"/>
                </a:solidFill>
                <a:latin typeface="Arial"/>
                <a:ea typeface="Arial"/>
                <a:cs typeface="Arial"/>
                <a:sym typeface="Arial"/>
              </a:defRPr>
            </a:lvl3pPr>
            <a:lvl4pPr indent="-228600" lvl="3" marL="1828800" algn="l">
              <a:lnSpc>
                <a:spcPct val="100000"/>
              </a:lnSpc>
              <a:spcBef>
                <a:spcPts val="400"/>
              </a:spcBef>
              <a:spcAft>
                <a:spcPts val="0"/>
              </a:spcAft>
              <a:buClr>
                <a:schemeClr val="dk1"/>
              </a:buClr>
              <a:buSzPts val="2000"/>
              <a:buNone/>
              <a:defRPr>
                <a:solidFill>
                  <a:schemeClr val="dk1"/>
                </a:solidFill>
                <a:latin typeface="Arial"/>
                <a:ea typeface="Arial"/>
                <a:cs typeface="Arial"/>
                <a:sym typeface="Arial"/>
              </a:defRPr>
            </a:lvl4pPr>
            <a:lvl5pPr indent="-228600" lvl="4" marL="2286000" algn="l">
              <a:lnSpc>
                <a:spcPct val="100000"/>
              </a:lnSpc>
              <a:spcBef>
                <a:spcPts val="400"/>
              </a:spcBef>
              <a:spcAft>
                <a:spcPts val="0"/>
              </a:spcAft>
              <a:buClr>
                <a:schemeClr val="dk1"/>
              </a:buClr>
              <a:buSzPts val="2000"/>
              <a:buNone/>
              <a:defRPr>
                <a:solidFill>
                  <a:schemeClr val="dk1"/>
                </a:solidFill>
                <a:latin typeface="Arial"/>
                <a:ea typeface="Arial"/>
                <a:cs typeface="Arial"/>
                <a:sym typeface="Arial"/>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pic>
        <p:nvPicPr>
          <p:cNvPr id="28" name="Google Shape;28;p4"/>
          <p:cNvPicPr preferRelativeResize="0"/>
          <p:nvPr/>
        </p:nvPicPr>
        <p:blipFill rotWithShape="1">
          <a:blip r:embed="rId2">
            <a:alphaModFix/>
          </a:blip>
          <a:srcRect b="21053" l="0" r="10620" t="4954"/>
          <a:stretch/>
        </p:blipFill>
        <p:spPr>
          <a:xfrm>
            <a:off x="259937" y="208037"/>
            <a:ext cx="11672125" cy="6441926"/>
          </a:xfrm>
          <a:prstGeom prst="rect">
            <a:avLst/>
          </a:prstGeom>
          <a:noFill/>
          <a:ln>
            <a:noFill/>
          </a:ln>
        </p:spPr>
      </p:pic>
      <p:sp>
        <p:nvSpPr>
          <p:cNvPr id="29" name="Google Shape;29;p4"/>
          <p:cNvSpPr/>
          <p:nvPr/>
        </p:nvSpPr>
        <p:spPr>
          <a:xfrm>
            <a:off x="1060470" y="2093434"/>
            <a:ext cx="10071060" cy="2671132"/>
          </a:xfrm>
          <a:prstGeom prst="rect">
            <a:avLst/>
          </a:prstGeom>
          <a:solidFill>
            <a:schemeClr val="lt1"/>
          </a:solidFill>
          <a:ln>
            <a:noFill/>
          </a:ln>
          <a:effectLst>
            <a:outerShdw blurRad="40000" rotWithShape="0" dir="5400000" dist="23000">
              <a:srgbClr val="000000">
                <a:alpha val="3294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0" name="Google Shape;30;p4"/>
          <p:cNvSpPr/>
          <p:nvPr/>
        </p:nvSpPr>
        <p:spPr>
          <a:xfrm>
            <a:off x="1060470" y="2742924"/>
            <a:ext cx="128016" cy="1371600"/>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1" name="Google Shape;31;p4"/>
          <p:cNvSpPr/>
          <p:nvPr/>
        </p:nvSpPr>
        <p:spPr>
          <a:xfrm>
            <a:off x="11003514" y="2758222"/>
            <a:ext cx="128016" cy="1371600"/>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2" name="Google Shape;32;p4"/>
          <p:cNvSpPr txBox="1"/>
          <p:nvPr>
            <p:ph type="title"/>
          </p:nvPr>
        </p:nvSpPr>
        <p:spPr>
          <a:xfrm>
            <a:off x="1499616" y="2872522"/>
            <a:ext cx="9192768"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500000"/>
              </a:buClr>
              <a:buSzPts val="3400"/>
              <a:buFont typeface="Arial"/>
              <a:buNone/>
              <a:defRPr b="1" sz="3400">
                <a:solidFill>
                  <a:srgbClr val="500000"/>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4"/>
          <p:cNvSpPr/>
          <p:nvPr/>
        </p:nvSpPr>
        <p:spPr>
          <a:xfrm>
            <a:off x="4488455" y="1593290"/>
            <a:ext cx="3215090" cy="966677"/>
          </a:xfrm>
          <a:prstGeom prst="rect">
            <a:avLst/>
          </a:prstGeom>
          <a:gradFill>
            <a:gsLst>
              <a:gs pos="0">
                <a:srgbClr val="370000"/>
              </a:gs>
              <a:gs pos="5000">
                <a:srgbClr val="370000"/>
              </a:gs>
              <a:gs pos="76000">
                <a:srgbClr val="500000"/>
              </a:gs>
              <a:gs pos="100000">
                <a:srgbClr val="500000"/>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34" name="Google Shape;34;p4"/>
          <p:cNvPicPr preferRelativeResize="0"/>
          <p:nvPr/>
        </p:nvPicPr>
        <p:blipFill rotWithShape="1">
          <a:blip r:embed="rId3">
            <a:alphaModFix/>
          </a:blip>
          <a:srcRect b="0" l="0" r="0" t="0"/>
          <a:stretch/>
        </p:blipFill>
        <p:spPr>
          <a:xfrm>
            <a:off x="4688239" y="1751389"/>
            <a:ext cx="2815522" cy="66091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35" name="Shape 35"/>
        <p:cNvGrpSpPr/>
        <p:nvPr/>
      </p:nvGrpSpPr>
      <p:grpSpPr>
        <a:xfrm>
          <a:off x="0" y="0"/>
          <a:ext cx="0" cy="0"/>
          <a:chOff x="0" y="0"/>
          <a:chExt cx="0" cy="0"/>
        </a:xfrm>
      </p:grpSpPr>
      <p:sp>
        <p:nvSpPr>
          <p:cNvPr id="36" name="Google Shape;36;p5"/>
          <p:cNvSpPr txBox="1"/>
          <p:nvPr>
            <p:ph type="title"/>
          </p:nvPr>
        </p:nvSpPr>
        <p:spPr>
          <a:xfrm>
            <a:off x="963084" y="4406902"/>
            <a:ext cx="103632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Arial"/>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5"/>
          <p:cNvSpPr txBox="1"/>
          <p:nvPr>
            <p:ph idx="1" type="body"/>
          </p:nvPr>
        </p:nvSpPr>
        <p:spPr>
          <a:xfrm>
            <a:off x="963084" y="2906713"/>
            <a:ext cx="103632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chemeClr val="dk1"/>
              </a:buClr>
              <a:buSzPts val="2000"/>
              <a:buNone/>
              <a:defRPr sz="2000">
                <a:solidFill>
                  <a:schemeClr val="dk1"/>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6"/>
          <p:cNvSpPr txBox="1"/>
          <p:nvPr>
            <p:ph type="title"/>
          </p:nvPr>
        </p:nvSpPr>
        <p:spPr>
          <a:xfrm>
            <a:off x="609600" y="1054767"/>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6"/>
          <p:cNvSpPr txBox="1"/>
          <p:nvPr>
            <p:ph idx="1" type="body"/>
          </p:nvPr>
        </p:nvSpPr>
        <p:spPr>
          <a:xfrm>
            <a:off x="609600" y="2294022"/>
            <a:ext cx="5384800" cy="383214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1" name="Google Shape;41;p6"/>
          <p:cNvSpPr txBox="1"/>
          <p:nvPr>
            <p:ph idx="2" type="body"/>
          </p:nvPr>
        </p:nvSpPr>
        <p:spPr>
          <a:xfrm>
            <a:off x="6197600" y="2294022"/>
            <a:ext cx="5384800" cy="383214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2" name="Shape 42"/>
        <p:cNvGrpSpPr/>
        <p:nvPr/>
      </p:nvGrpSpPr>
      <p:grpSpPr>
        <a:xfrm>
          <a:off x="0" y="0"/>
          <a:ext cx="0" cy="0"/>
          <a:chOff x="0" y="0"/>
          <a:chExt cx="0" cy="0"/>
        </a:xfrm>
      </p:grpSpPr>
      <p:sp>
        <p:nvSpPr>
          <p:cNvPr id="43" name="Google Shape;43;p7"/>
          <p:cNvSpPr txBox="1"/>
          <p:nvPr>
            <p:ph type="title"/>
          </p:nvPr>
        </p:nvSpPr>
        <p:spPr>
          <a:xfrm>
            <a:off x="609600" y="966704"/>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txBox="1"/>
          <p:nvPr>
            <p:ph idx="1" type="body"/>
          </p:nvPr>
        </p:nvSpPr>
        <p:spPr>
          <a:xfrm>
            <a:off x="609600" y="2307098"/>
            <a:ext cx="5386917" cy="639763"/>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7"/>
          <p:cNvSpPr txBox="1"/>
          <p:nvPr>
            <p:ph idx="2" type="body"/>
          </p:nvPr>
        </p:nvSpPr>
        <p:spPr>
          <a:xfrm>
            <a:off x="609600" y="2946861"/>
            <a:ext cx="5386917" cy="3179303"/>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7"/>
          <p:cNvSpPr txBox="1"/>
          <p:nvPr>
            <p:ph idx="3" type="body"/>
          </p:nvPr>
        </p:nvSpPr>
        <p:spPr>
          <a:xfrm>
            <a:off x="6193378" y="2307098"/>
            <a:ext cx="5389033" cy="639763"/>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7" name="Google Shape;47;p7"/>
          <p:cNvSpPr txBox="1"/>
          <p:nvPr>
            <p:ph idx="4" type="body"/>
          </p:nvPr>
        </p:nvSpPr>
        <p:spPr>
          <a:xfrm>
            <a:off x="6193378" y="2946861"/>
            <a:ext cx="5389033" cy="3179303"/>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9" name="Shape 49"/>
        <p:cNvGrpSpPr/>
        <p:nvPr/>
      </p:nvGrpSpPr>
      <p:grpSpPr>
        <a:xfrm>
          <a:off x="0" y="0"/>
          <a:ext cx="0" cy="0"/>
          <a:chOff x="0" y="0"/>
          <a:chExt cx="0" cy="0"/>
        </a:xfrm>
      </p:grpSpPr>
      <p:sp>
        <p:nvSpPr>
          <p:cNvPr id="50" name="Google Shape;50;p9"/>
          <p:cNvSpPr txBox="1"/>
          <p:nvPr>
            <p:ph type="title"/>
          </p:nvPr>
        </p:nvSpPr>
        <p:spPr>
          <a:xfrm>
            <a:off x="609611" y="1171075"/>
            <a:ext cx="4011084" cy="1162051"/>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9"/>
          <p:cNvSpPr txBox="1"/>
          <p:nvPr>
            <p:ph idx="1" type="body"/>
          </p:nvPr>
        </p:nvSpPr>
        <p:spPr>
          <a:xfrm>
            <a:off x="4766733" y="1171075"/>
            <a:ext cx="6815667" cy="4955095"/>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2" name="Google Shape;52;p9"/>
          <p:cNvSpPr txBox="1"/>
          <p:nvPr>
            <p:ph idx="2" type="body"/>
          </p:nvPr>
        </p:nvSpPr>
        <p:spPr>
          <a:xfrm>
            <a:off x="609611" y="2406317"/>
            <a:ext cx="4011084" cy="371985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3" name="Shape 53"/>
        <p:cNvGrpSpPr/>
        <p:nvPr/>
      </p:nvGrpSpPr>
      <p:grpSpPr>
        <a:xfrm>
          <a:off x="0" y="0"/>
          <a:ext cx="0" cy="0"/>
          <a:chOff x="0" y="0"/>
          <a:chExt cx="0" cy="0"/>
        </a:xfrm>
      </p:grpSpPr>
      <p:sp>
        <p:nvSpPr>
          <p:cNvPr id="54" name="Google Shape;54;p10"/>
          <p:cNvSpPr txBox="1"/>
          <p:nvPr>
            <p:ph type="title"/>
          </p:nvPr>
        </p:nvSpPr>
        <p:spPr>
          <a:xfrm>
            <a:off x="2389717" y="4800602"/>
            <a:ext cx="7315200" cy="566739"/>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0"/>
          <p:cNvSpPr/>
          <p:nvPr>
            <p:ph idx="2" type="pic"/>
          </p:nvPr>
        </p:nvSpPr>
        <p:spPr>
          <a:xfrm>
            <a:off x="2389717" y="1106905"/>
            <a:ext cx="7315200" cy="3620670"/>
          </a:xfrm>
          <a:prstGeom prst="rect">
            <a:avLst/>
          </a:prstGeom>
          <a:noFill/>
          <a:ln>
            <a:noFill/>
          </a:ln>
        </p:spPr>
      </p:sp>
      <p:sp>
        <p:nvSpPr>
          <p:cNvPr id="56" name="Google Shape;56;p10"/>
          <p:cNvSpPr txBox="1"/>
          <p:nvPr>
            <p:ph idx="1" type="body"/>
          </p:nvPr>
        </p:nvSpPr>
        <p:spPr>
          <a:xfrm>
            <a:off x="2389717" y="5367343"/>
            <a:ext cx="7315200" cy="8048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theme" Target="../theme/theme1.xml"/><Relationship Id="rId10" Type="http://schemas.openxmlformats.org/officeDocument/2006/relationships/slideLayout" Target="../slideLayouts/slideLayout9.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09600" y="979834"/>
            <a:ext cx="109728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609600" y="2122834"/>
            <a:ext cx="10972800" cy="4003330"/>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cxnSp>
        <p:nvCxnSpPr>
          <p:cNvPr id="12" name="Google Shape;12;p1"/>
          <p:cNvCxnSpPr/>
          <p:nvPr/>
        </p:nvCxnSpPr>
        <p:spPr>
          <a:xfrm>
            <a:off x="278674" y="6575107"/>
            <a:ext cx="9324948" cy="0"/>
          </a:xfrm>
          <a:prstGeom prst="straightConnector1">
            <a:avLst/>
          </a:prstGeom>
          <a:noFill/>
          <a:ln cap="flat" cmpd="sng" w="12700">
            <a:solidFill>
              <a:srgbClr val="E4002B"/>
            </a:solidFill>
            <a:prstDash val="solid"/>
            <a:miter lim="400000"/>
            <a:headEnd len="sm" w="sm" type="none"/>
            <a:tailEnd len="sm" w="sm" type="none"/>
          </a:ln>
        </p:spPr>
      </p:cxnSp>
      <p:sp>
        <p:nvSpPr>
          <p:cNvPr id="13" name="Google Shape;13;p1"/>
          <p:cNvSpPr/>
          <p:nvPr/>
        </p:nvSpPr>
        <p:spPr>
          <a:xfrm>
            <a:off x="383821" y="231832"/>
            <a:ext cx="11424356" cy="926298"/>
          </a:xfrm>
          <a:prstGeom prst="rect">
            <a:avLst/>
          </a:prstGeom>
          <a:gradFill>
            <a:gsLst>
              <a:gs pos="0">
                <a:srgbClr val="370000"/>
              </a:gs>
              <a:gs pos="5000">
                <a:srgbClr val="370000"/>
              </a:gs>
              <a:gs pos="76000">
                <a:srgbClr val="500000"/>
              </a:gs>
              <a:gs pos="100000">
                <a:srgbClr val="500000"/>
              </a:gs>
            </a:gsLst>
            <a:lin ang="162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 name="Google Shape;14;p1"/>
          <p:cNvSpPr/>
          <p:nvPr/>
        </p:nvSpPr>
        <p:spPr>
          <a:xfrm>
            <a:off x="383823" y="403780"/>
            <a:ext cx="120848" cy="582402"/>
          </a:xfrm>
          <a:prstGeom prst="rect">
            <a:avLst/>
          </a:prstGeom>
          <a:solidFill>
            <a:srgbClr val="FFFF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 name="Google Shape;15;p1"/>
          <p:cNvSpPr txBox="1"/>
          <p:nvPr/>
        </p:nvSpPr>
        <p:spPr>
          <a:xfrm>
            <a:off x="278672" y="6358158"/>
            <a:ext cx="9324947" cy="184666"/>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CSCE 606 – ELRC</a:t>
            </a:r>
            <a:endParaRPr b="0" i="0" sz="1400" u="none" cap="none" strike="noStrike">
              <a:solidFill>
                <a:srgbClr val="000000"/>
              </a:solidFill>
              <a:latin typeface="Arial"/>
              <a:ea typeface="Arial"/>
              <a:cs typeface="Arial"/>
              <a:sym typeface="Arial"/>
            </a:endParaRPr>
          </a:p>
        </p:txBody>
      </p:sp>
      <p:pic>
        <p:nvPicPr>
          <p:cNvPr id="16" name="Google Shape;16;p1"/>
          <p:cNvPicPr preferRelativeResize="0"/>
          <p:nvPr/>
        </p:nvPicPr>
        <p:blipFill rotWithShape="1">
          <a:blip r:embed="rId1">
            <a:alphaModFix/>
          </a:blip>
          <a:srcRect b="0" l="0" r="0" t="0"/>
          <a:stretch/>
        </p:blipFill>
        <p:spPr>
          <a:xfrm>
            <a:off x="9056914" y="403781"/>
            <a:ext cx="2525486" cy="59283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1"/>
          <p:cNvSpPr txBox="1"/>
          <p:nvPr>
            <p:ph type="ctrTitle"/>
          </p:nvPr>
        </p:nvSpPr>
        <p:spPr>
          <a:xfrm>
            <a:off x="914400" y="2484599"/>
            <a:ext cx="10363200" cy="1470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lt1"/>
              </a:buClr>
              <a:buSzPts val="4200"/>
              <a:buFont typeface="Arial"/>
              <a:buNone/>
            </a:pPr>
            <a:r>
              <a:rPr lang="en-US"/>
              <a:t>OLEI Survey</a:t>
            </a:r>
            <a:endParaRPr/>
          </a:p>
          <a:p>
            <a:pPr indent="0" lvl="0" marL="0" rtl="0" algn="ctr">
              <a:lnSpc>
                <a:spcPct val="100000"/>
              </a:lnSpc>
              <a:spcBef>
                <a:spcPts val="0"/>
              </a:spcBef>
              <a:spcAft>
                <a:spcPts val="0"/>
              </a:spcAft>
              <a:buClr>
                <a:schemeClr val="lt1"/>
              </a:buClr>
              <a:buSzPts val="4200"/>
              <a:buFont typeface="Arial"/>
              <a:buNone/>
            </a:pPr>
            <a:r>
              <a:rPr lang="en-US"/>
              <a:t>ELRC Final Presentation</a:t>
            </a:r>
            <a:endParaRPr/>
          </a:p>
        </p:txBody>
      </p:sp>
      <p:sp>
        <p:nvSpPr>
          <p:cNvPr id="62" name="Google Shape;62;p11"/>
          <p:cNvSpPr txBox="1"/>
          <p:nvPr>
            <p:ph idx="1" type="subTitle"/>
          </p:nvPr>
        </p:nvSpPr>
        <p:spPr>
          <a:xfrm>
            <a:off x="1951703" y="4530358"/>
            <a:ext cx="8534400" cy="1189892"/>
          </a:xfrm>
          <a:prstGeom prst="rect">
            <a:avLst/>
          </a:prstGeom>
          <a:noFill/>
          <a:ln>
            <a:noFill/>
          </a:ln>
        </p:spPr>
        <p:txBody>
          <a:bodyPr anchorCtr="0" anchor="t" bIns="45700" lIns="91425" spcFirstLastPara="1" rIns="91425" wrap="square" tIns="45700">
            <a:normAutofit fontScale="40000" lnSpcReduction="10000"/>
          </a:bodyPr>
          <a:lstStyle/>
          <a:p>
            <a:pPr indent="0" lvl="0" marL="0" rtl="0" algn="ctr">
              <a:lnSpc>
                <a:spcPct val="100000"/>
              </a:lnSpc>
              <a:spcBef>
                <a:spcPts val="0"/>
              </a:spcBef>
              <a:spcAft>
                <a:spcPts val="0"/>
              </a:spcAft>
              <a:buSzPct val="100000"/>
              <a:buNone/>
            </a:pPr>
            <a:r>
              <a:rPr lang="en-US"/>
              <a:t>Manoj Gurram</a:t>
            </a:r>
            <a:endParaRPr/>
          </a:p>
          <a:p>
            <a:pPr indent="0" lvl="0" marL="0" rtl="0" algn="ctr">
              <a:lnSpc>
                <a:spcPct val="100000"/>
              </a:lnSpc>
              <a:spcBef>
                <a:spcPts val="0"/>
              </a:spcBef>
              <a:spcAft>
                <a:spcPts val="0"/>
              </a:spcAft>
              <a:buSzPct val="100000"/>
              <a:buNone/>
            </a:pPr>
            <a:r>
              <a:rPr lang="en-US"/>
              <a:t>Kunal SomendraSingh</a:t>
            </a:r>
            <a:br>
              <a:rPr lang="en-US"/>
            </a:br>
            <a:r>
              <a:rPr lang="en-US"/>
              <a:t>Chi-Chuan Hsu</a:t>
            </a:r>
            <a:endParaRPr/>
          </a:p>
          <a:p>
            <a:pPr indent="0" lvl="0" marL="0" rtl="0" algn="ctr">
              <a:lnSpc>
                <a:spcPct val="100000"/>
              </a:lnSpc>
              <a:spcBef>
                <a:spcPts val="0"/>
              </a:spcBef>
              <a:spcAft>
                <a:spcPts val="0"/>
              </a:spcAft>
              <a:buSzPct val="100000"/>
              <a:buNone/>
            </a:pPr>
            <a:r>
              <a:rPr lang="en-US"/>
              <a:t>Manoj Kumar Reddy Peta</a:t>
            </a:r>
            <a:endParaRPr/>
          </a:p>
          <a:p>
            <a:pPr indent="0" lvl="0" marL="0" rtl="0" algn="ctr">
              <a:lnSpc>
                <a:spcPct val="100000"/>
              </a:lnSpc>
              <a:spcBef>
                <a:spcPts val="0"/>
              </a:spcBef>
              <a:spcAft>
                <a:spcPts val="0"/>
              </a:spcAft>
              <a:buSzPct val="100000"/>
              <a:buNone/>
            </a:pPr>
            <a:r>
              <a:rPr lang="en-US"/>
              <a:t>Sai Aakarsh Padma</a:t>
            </a:r>
            <a:endParaRPr/>
          </a:p>
          <a:p>
            <a:pPr indent="0" lvl="0" marL="0" rtl="0" algn="ctr">
              <a:lnSpc>
                <a:spcPct val="100000"/>
              </a:lnSpc>
              <a:spcBef>
                <a:spcPts val="0"/>
              </a:spcBef>
              <a:spcAft>
                <a:spcPts val="0"/>
              </a:spcAft>
              <a:buSzPct val="100000"/>
              <a:buNone/>
            </a:pPr>
            <a:r>
              <a:rPr lang="en-US"/>
              <a:t>Sai Nitin</a:t>
            </a:r>
            <a:endParaRPr/>
          </a:p>
          <a:p>
            <a:pPr indent="0" lvl="0" marL="0" rtl="0" algn="ctr">
              <a:lnSpc>
                <a:spcPct val="100000"/>
              </a:lnSpc>
              <a:spcBef>
                <a:spcPts val="0"/>
              </a:spcBef>
              <a:spcAft>
                <a:spcPts val="0"/>
              </a:spcAft>
              <a:buSzPct val="100000"/>
              <a:buNone/>
            </a:pPr>
            <a:r>
              <a:rPr lang="en-US"/>
              <a:t>Vinayaka Madhukeshwar Hegde</a:t>
            </a:r>
            <a:endParaRPr/>
          </a:p>
        </p:txBody>
      </p:sp>
      <p:cxnSp>
        <p:nvCxnSpPr>
          <p:cNvPr id="63" name="Google Shape;63;p11"/>
          <p:cNvCxnSpPr/>
          <p:nvPr/>
        </p:nvCxnSpPr>
        <p:spPr>
          <a:xfrm>
            <a:off x="4082717" y="3859215"/>
            <a:ext cx="4026569" cy="0"/>
          </a:xfrm>
          <a:prstGeom prst="straightConnector1">
            <a:avLst/>
          </a:prstGeom>
          <a:noFill/>
          <a:ln cap="flat" cmpd="sng" w="9525">
            <a:solidFill>
              <a:srgbClr val="FF0000"/>
            </a:solidFill>
            <a:prstDash val="solid"/>
            <a:round/>
            <a:headEnd len="sm" w="sm" type="none"/>
            <a:tailEnd len="sm" w="sm" type="none"/>
          </a:ln>
          <a:effectLst>
            <a:outerShdw blurRad="40000" rotWithShape="0" dir="5400000" dist="20000">
              <a:srgbClr val="000000">
                <a:alpha val="35686"/>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Design - Development Practices</a:t>
            </a:r>
            <a:endParaRPr/>
          </a:p>
        </p:txBody>
      </p:sp>
      <p:sp>
        <p:nvSpPr>
          <p:cNvPr id="122" name="Google Shape;122;p20"/>
          <p:cNvSpPr txBox="1"/>
          <p:nvPr>
            <p:ph idx="1" type="body"/>
          </p:nvPr>
        </p:nvSpPr>
        <p:spPr>
          <a:xfrm>
            <a:off x="180550" y="1472150"/>
            <a:ext cx="6243900" cy="4647300"/>
          </a:xfrm>
          <a:prstGeom prst="rect">
            <a:avLst/>
          </a:prstGeom>
          <a:noFill/>
          <a:ln>
            <a:noFill/>
          </a:ln>
        </p:spPr>
        <p:txBody>
          <a:bodyPr anchorCtr="0" anchor="t" bIns="45700" lIns="91425" spcFirstLastPara="1" rIns="91425" wrap="square" tIns="45700">
            <a:normAutofit fontScale="92500"/>
          </a:bodyPr>
          <a:lstStyle/>
          <a:p>
            <a:pPr indent="-416560" lvl="0" marL="457200" rtl="0" algn="l">
              <a:lnSpc>
                <a:spcPct val="160000"/>
              </a:lnSpc>
              <a:spcBef>
                <a:spcPts val="640"/>
              </a:spcBef>
              <a:spcAft>
                <a:spcPts val="0"/>
              </a:spcAft>
              <a:buSzPct val="100000"/>
              <a:buChar char="●"/>
            </a:pPr>
            <a:r>
              <a:rPr lang="en-US"/>
              <a:t>Continuous Integration / Continuous Deployment (CI/CD):</a:t>
            </a:r>
            <a:endParaRPr/>
          </a:p>
          <a:p>
            <a:pPr indent="-393065" lvl="1" marL="914400" rtl="0" algn="l">
              <a:lnSpc>
                <a:spcPct val="160000"/>
              </a:lnSpc>
              <a:spcBef>
                <a:spcPts val="640"/>
              </a:spcBef>
              <a:spcAft>
                <a:spcPts val="0"/>
              </a:spcAft>
              <a:buSzPct val="100000"/>
              <a:buChar char="○"/>
            </a:pPr>
            <a:r>
              <a:rPr lang="en-US"/>
              <a:t>GitHub Actions runs RSpec and Cucumber tests on code ready to be deployed.</a:t>
            </a:r>
            <a:endParaRPr/>
          </a:p>
          <a:p>
            <a:pPr indent="-393065" lvl="1" marL="914400" rtl="0" algn="l">
              <a:lnSpc>
                <a:spcPct val="160000"/>
              </a:lnSpc>
              <a:spcBef>
                <a:spcPts val="640"/>
              </a:spcBef>
              <a:spcAft>
                <a:spcPts val="0"/>
              </a:spcAft>
              <a:buSzPct val="100000"/>
              <a:buChar char="○"/>
            </a:pPr>
            <a:r>
              <a:rPr lang="en-US"/>
              <a:t>To merge the branch to main these tests need to be passed.</a:t>
            </a:r>
            <a:endParaRPr/>
          </a:p>
        </p:txBody>
      </p:sp>
      <p:pic>
        <p:nvPicPr>
          <p:cNvPr id="123" name="Google Shape;123;p20"/>
          <p:cNvPicPr preferRelativeResize="0"/>
          <p:nvPr/>
        </p:nvPicPr>
        <p:blipFill>
          <a:blip r:embed="rId3">
            <a:alphaModFix/>
          </a:blip>
          <a:stretch>
            <a:fillRect/>
          </a:stretch>
        </p:blipFill>
        <p:spPr>
          <a:xfrm>
            <a:off x="6576850" y="1723061"/>
            <a:ext cx="3604573" cy="3972700"/>
          </a:xfrm>
          <a:prstGeom prst="rect">
            <a:avLst/>
          </a:prstGeom>
          <a:noFill/>
          <a:ln>
            <a:noFill/>
          </a:ln>
        </p:spPr>
      </p:pic>
      <p:pic>
        <p:nvPicPr>
          <p:cNvPr id="124" name="Google Shape;124;p20"/>
          <p:cNvPicPr preferRelativeResize="0"/>
          <p:nvPr/>
        </p:nvPicPr>
        <p:blipFill>
          <a:blip r:embed="rId4">
            <a:alphaModFix/>
          </a:blip>
          <a:stretch>
            <a:fillRect/>
          </a:stretch>
        </p:blipFill>
        <p:spPr>
          <a:xfrm>
            <a:off x="10231748" y="2199313"/>
            <a:ext cx="1705776" cy="319298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Challenges</a:t>
            </a:r>
            <a:endParaRPr/>
          </a:p>
        </p:txBody>
      </p:sp>
      <p:sp>
        <p:nvSpPr>
          <p:cNvPr id="130" name="Google Shape;130;p21"/>
          <p:cNvSpPr txBox="1"/>
          <p:nvPr>
            <p:ph idx="1" type="body"/>
          </p:nvPr>
        </p:nvSpPr>
        <p:spPr>
          <a:xfrm>
            <a:off x="609600" y="1478844"/>
            <a:ext cx="10972800" cy="4647300"/>
          </a:xfrm>
          <a:prstGeom prst="rect">
            <a:avLst/>
          </a:prstGeom>
          <a:noFill/>
          <a:ln>
            <a:noFill/>
          </a:ln>
        </p:spPr>
        <p:txBody>
          <a:bodyPr anchorCtr="0" anchor="t" bIns="45700" lIns="91425" spcFirstLastPara="1" rIns="91425" wrap="square" tIns="45700">
            <a:normAutofit fontScale="77500" lnSpcReduction="10000"/>
          </a:bodyPr>
          <a:lstStyle/>
          <a:p>
            <a:pPr indent="-386080" lvl="0" marL="457200" rtl="0" algn="l">
              <a:lnSpc>
                <a:spcPct val="160000"/>
              </a:lnSpc>
              <a:spcBef>
                <a:spcPts val="560"/>
              </a:spcBef>
              <a:spcAft>
                <a:spcPts val="0"/>
              </a:spcAft>
              <a:buSzPct val="100000"/>
              <a:buChar char="●"/>
            </a:pPr>
            <a:r>
              <a:rPr lang="en-US"/>
              <a:t>Translation of Theory to Application:</a:t>
            </a:r>
            <a:endParaRPr/>
          </a:p>
          <a:p>
            <a:pPr indent="-366394" lvl="1" marL="914400" rtl="0" algn="l">
              <a:lnSpc>
                <a:spcPct val="160000"/>
              </a:lnSpc>
              <a:spcBef>
                <a:spcPts val="0"/>
              </a:spcBef>
              <a:spcAft>
                <a:spcPts val="0"/>
              </a:spcAft>
              <a:buSzPct val="100000"/>
              <a:buChar char="○"/>
            </a:pPr>
            <a:r>
              <a:rPr lang="en-US"/>
              <a:t>Generating the tetrahedron based on survey results and determining the factors that influence its shape was a challenging aspect of our project, but with the client's thorough explanation of the theory, we were able to effectively incorporate these elements as the project progressed.</a:t>
            </a:r>
            <a:endParaRPr/>
          </a:p>
          <a:p>
            <a:pPr indent="-386080" lvl="0" marL="457200" rtl="0" algn="l">
              <a:lnSpc>
                <a:spcPct val="160000"/>
              </a:lnSpc>
              <a:spcBef>
                <a:spcPts val="0"/>
              </a:spcBef>
              <a:spcAft>
                <a:spcPts val="0"/>
              </a:spcAft>
              <a:buSzPct val="100000"/>
              <a:buChar char="●"/>
            </a:pPr>
            <a:r>
              <a:rPr lang="en-US"/>
              <a:t>New Frameworks:</a:t>
            </a:r>
            <a:endParaRPr/>
          </a:p>
          <a:p>
            <a:pPr indent="-366394" lvl="1" marL="914400" rtl="0" algn="l">
              <a:lnSpc>
                <a:spcPct val="160000"/>
              </a:lnSpc>
              <a:spcBef>
                <a:spcPts val="0"/>
              </a:spcBef>
              <a:spcAft>
                <a:spcPts val="0"/>
              </a:spcAft>
              <a:buSzPct val="100000"/>
              <a:buChar char="○"/>
            </a:pPr>
            <a:r>
              <a:rPr lang="en-US"/>
              <a:t>Navigating the legacy codebase presented an initial challenge for our team, as we were all newcomers to Ruby, requiring a concerted effort to comprehend the code structure and flow.</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2"/>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Lessons Learned</a:t>
            </a:r>
            <a:endParaRPr/>
          </a:p>
        </p:txBody>
      </p:sp>
      <p:sp>
        <p:nvSpPr>
          <p:cNvPr id="136" name="Google Shape;136;p22"/>
          <p:cNvSpPr txBox="1"/>
          <p:nvPr>
            <p:ph idx="1" type="body"/>
          </p:nvPr>
        </p:nvSpPr>
        <p:spPr>
          <a:xfrm>
            <a:off x="609600" y="1478844"/>
            <a:ext cx="10972800" cy="4647300"/>
          </a:xfrm>
          <a:prstGeom prst="rect">
            <a:avLst/>
          </a:prstGeom>
          <a:noFill/>
          <a:ln>
            <a:noFill/>
          </a:ln>
        </p:spPr>
        <p:txBody>
          <a:bodyPr anchorCtr="0" anchor="t" bIns="45700" lIns="91425" spcFirstLastPara="1" rIns="91425" wrap="square" tIns="45700">
            <a:normAutofit fontScale="62500"/>
          </a:bodyPr>
          <a:lstStyle/>
          <a:p>
            <a:pPr indent="-355600" lvl="0" marL="457200" rtl="0" algn="l">
              <a:lnSpc>
                <a:spcPct val="160000"/>
              </a:lnSpc>
              <a:spcBef>
                <a:spcPts val="560"/>
              </a:spcBef>
              <a:spcAft>
                <a:spcPts val="0"/>
              </a:spcAft>
              <a:buSzPct val="100000"/>
              <a:buChar char="●"/>
            </a:pPr>
            <a:r>
              <a:rPr lang="en-US"/>
              <a:t>Gaining clear understanding of client expectations:</a:t>
            </a:r>
            <a:endParaRPr/>
          </a:p>
          <a:p>
            <a:pPr indent="-339725" lvl="1" marL="914400" rtl="0" algn="l">
              <a:lnSpc>
                <a:spcPct val="160000"/>
              </a:lnSpc>
              <a:spcBef>
                <a:spcPts val="0"/>
              </a:spcBef>
              <a:spcAft>
                <a:spcPts val="0"/>
              </a:spcAft>
              <a:buSzPct val="100000"/>
              <a:buChar char="○"/>
            </a:pPr>
            <a:r>
              <a:rPr lang="en-US"/>
              <a:t>To navigate the challenges of working with legacy code and optimize our limited project timeframe, we prioritized clear communication with the client and adopted effective development practices, enabling us to understand the intricacies of the existing codebase, implement agile methodologies, and consistently deliver value aligned with the client's evolving requirements.</a:t>
            </a:r>
            <a:endParaRPr/>
          </a:p>
          <a:p>
            <a:pPr indent="-355600" lvl="0" marL="457200" rtl="0" algn="l">
              <a:lnSpc>
                <a:spcPct val="160000"/>
              </a:lnSpc>
              <a:spcBef>
                <a:spcPts val="0"/>
              </a:spcBef>
              <a:spcAft>
                <a:spcPts val="0"/>
              </a:spcAft>
              <a:buSzPct val="100000"/>
              <a:buChar char="●"/>
            </a:pPr>
            <a:r>
              <a:rPr lang="en-US"/>
              <a:t>Importance of writing testable, reusable code:</a:t>
            </a:r>
            <a:endParaRPr/>
          </a:p>
          <a:p>
            <a:pPr indent="-339725" lvl="1" marL="914400" rtl="0" algn="l">
              <a:lnSpc>
                <a:spcPct val="160000"/>
              </a:lnSpc>
              <a:spcBef>
                <a:spcPts val="0"/>
              </a:spcBef>
              <a:spcAft>
                <a:spcPts val="0"/>
              </a:spcAft>
              <a:buSzPct val="100000"/>
              <a:buChar char="○"/>
            </a:pPr>
            <a:r>
              <a:rPr lang="en-US"/>
              <a:t>To ensure our application consistently met all primary use cases and diverse user stories, we maintained a minimum viable product for each scenario through regular smoke tests and test-driven development, guaranteeing that all application dependencies and use case paths remained functional and available to the sponsor.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3"/>
          <p:cNvSpPr txBox="1"/>
          <p:nvPr>
            <p:ph type="title"/>
          </p:nvPr>
        </p:nvSpPr>
        <p:spPr>
          <a:xfrm>
            <a:off x="1499616" y="2872522"/>
            <a:ext cx="91929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500000"/>
              </a:buClr>
              <a:buSzPts val="3400"/>
              <a:buFont typeface="Arial"/>
              <a:buNone/>
            </a:pPr>
            <a:r>
              <a:rPr lang="en-US"/>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2"/>
          <p:cNvSpPr txBox="1"/>
          <p:nvPr>
            <p:ph type="title"/>
          </p:nvPr>
        </p:nvSpPr>
        <p:spPr>
          <a:xfrm>
            <a:off x="643466" y="225911"/>
            <a:ext cx="7687733" cy="925157"/>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Introduction</a:t>
            </a:r>
            <a:endParaRPr/>
          </a:p>
        </p:txBody>
      </p:sp>
      <p:sp>
        <p:nvSpPr>
          <p:cNvPr id="69" name="Google Shape;69;p12"/>
          <p:cNvSpPr txBox="1"/>
          <p:nvPr>
            <p:ph idx="1" type="body"/>
          </p:nvPr>
        </p:nvSpPr>
        <p:spPr>
          <a:xfrm>
            <a:off x="609600" y="1478850"/>
            <a:ext cx="11090700" cy="4880700"/>
          </a:xfrm>
          <a:prstGeom prst="rect">
            <a:avLst/>
          </a:prstGeom>
          <a:noFill/>
          <a:ln>
            <a:noFill/>
          </a:ln>
        </p:spPr>
        <p:txBody>
          <a:bodyPr anchorCtr="0" anchor="t" bIns="45700" lIns="91425" spcFirstLastPara="1" rIns="91425" wrap="square" tIns="45700">
            <a:normAutofit/>
          </a:bodyPr>
          <a:lstStyle/>
          <a:p>
            <a:pPr indent="-371379" lvl="0" marL="457200" rtl="0" algn="l">
              <a:lnSpc>
                <a:spcPct val="160000"/>
              </a:lnSpc>
              <a:spcBef>
                <a:spcPts val="640"/>
              </a:spcBef>
              <a:spcAft>
                <a:spcPts val="0"/>
              </a:spcAft>
              <a:buSzPts val="2248"/>
              <a:buChar char="•"/>
            </a:pPr>
            <a:r>
              <a:rPr lang="en-US" sz="2248"/>
              <a:t>This project is in continuation of previous project to bring the Synergistic Leadership Theory, a modern take on leadership theory, into a practical and interactive web application.</a:t>
            </a:r>
            <a:endParaRPr sz="2248"/>
          </a:p>
          <a:p>
            <a:pPr indent="-371378" lvl="0" marL="457200" rtl="0" algn="l">
              <a:lnSpc>
                <a:spcPct val="160000"/>
              </a:lnSpc>
              <a:spcBef>
                <a:spcPts val="640"/>
              </a:spcBef>
              <a:spcAft>
                <a:spcPts val="0"/>
              </a:spcAft>
              <a:buSzPts val="2248"/>
              <a:buChar char="•"/>
            </a:pPr>
            <a:r>
              <a:rPr lang="en-US" sz="2248"/>
              <a:t>The goal of this project is to enhance the functionality and </a:t>
            </a:r>
            <a:r>
              <a:rPr lang="en-US" sz="2248"/>
              <a:t>allows users to assess leadership effectiveness through the Organization and Leadership Effectiveness Inventory (OLEI).</a:t>
            </a:r>
            <a:endParaRPr sz="2248"/>
          </a:p>
          <a:p>
            <a:pPr indent="-371378" lvl="0" marL="457200" rtl="0" algn="l">
              <a:lnSpc>
                <a:spcPct val="160000"/>
              </a:lnSpc>
              <a:spcBef>
                <a:spcPts val="640"/>
              </a:spcBef>
              <a:spcAft>
                <a:spcPts val="0"/>
              </a:spcAft>
              <a:buSzPts val="2248"/>
              <a:buChar char="•"/>
            </a:pPr>
            <a:r>
              <a:rPr lang="en-US" sz="2248"/>
              <a:t>This project focuses on enhancing existing OLEI survey and provide additional features for enhanced robustness of the survey.</a:t>
            </a:r>
            <a:endParaRPr sz="2248"/>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3"/>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Introduction</a:t>
            </a:r>
            <a:endParaRPr/>
          </a:p>
        </p:txBody>
      </p:sp>
      <p:sp>
        <p:nvSpPr>
          <p:cNvPr id="75" name="Google Shape;75;p13"/>
          <p:cNvSpPr txBox="1"/>
          <p:nvPr>
            <p:ph idx="1" type="body"/>
          </p:nvPr>
        </p:nvSpPr>
        <p:spPr>
          <a:xfrm>
            <a:off x="609600" y="1478850"/>
            <a:ext cx="11090700" cy="4880700"/>
          </a:xfrm>
          <a:prstGeom prst="rect">
            <a:avLst/>
          </a:prstGeom>
          <a:noFill/>
          <a:ln>
            <a:noFill/>
          </a:ln>
        </p:spPr>
        <p:txBody>
          <a:bodyPr anchorCtr="0" anchor="t" bIns="45700" lIns="91425" spcFirstLastPara="1" rIns="91425" wrap="square" tIns="45700">
            <a:normAutofit fontScale="55000"/>
          </a:bodyPr>
          <a:lstStyle/>
          <a:p>
            <a:pPr indent="-340360" lvl="0" marL="457200" rtl="0" algn="l">
              <a:lnSpc>
                <a:spcPct val="160000"/>
              </a:lnSpc>
              <a:spcBef>
                <a:spcPts val="640"/>
              </a:spcBef>
              <a:spcAft>
                <a:spcPts val="0"/>
              </a:spcAft>
              <a:buSzPct val="100000"/>
              <a:buChar char="●"/>
            </a:pPr>
            <a:r>
              <a:rPr lang="en-US"/>
              <a:t>Stakeholders include Dr. Beverly Irby and Minoo Mohammadi, alongside a team of students committed to transcending traditional, male-dominant leadership paradigms.</a:t>
            </a:r>
            <a:endParaRPr/>
          </a:p>
          <a:p>
            <a:pPr indent="-340360" lvl="0" marL="457200" rtl="0" algn="l">
              <a:lnSpc>
                <a:spcPct val="160000"/>
              </a:lnSpc>
              <a:spcBef>
                <a:spcPts val="640"/>
              </a:spcBef>
              <a:spcAft>
                <a:spcPts val="0"/>
              </a:spcAft>
              <a:buSzPct val="100000"/>
              <a:buChar char="●"/>
            </a:pPr>
            <a:r>
              <a:rPr lang="en-US"/>
              <a:t>The platform features an animated, interactive tetrahedral model representing the theory's core factors:</a:t>
            </a:r>
            <a:endParaRPr/>
          </a:p>
          <a:p>
            <a:pPr indent="-326390" lvl="1" marL="914400" rtl="0" algn="l">
              <a:lnSpc>
                <a:spcPct val="160000"/>
              </a:lnSpc>
              <a:spcBef>
                <a:spcPts val="560"/>
              </a:spcBef>
              <a:spcAft>
                <a:spcPts val="0"/>
              </a:spcAft>
              <a:buSzPct val="100000"/>
              <a:buChar char="○"/>
            </a:pPr>
            <a:r>
              <a:rPr lang="en-US"/>
              <a:t>Leadership Behaviors</a:t>
            </a:r>
            <a:endParaRPr/>
          </a:p>
          <a:p>
            <a:pPr indent="-326390" lvl="1" marL="914400" rtl="0" algn="l">
              <a:lnSpc>
                <a:spcPct val="160000"/>
              </a:lnSpc>
              <a:spcBef>
                <a:spcPts val="560"/>
              </a:spcBef>
              <a:spcAft>
                <a:spcPts val="0"/>
              </a:spcAft>
              <a:buSzPct val="100000"/>
              <a:buChar char="○"/>
            </a:pPr>
            <a:r>
              <a:rPr lang="en-US"/>
              <a:t>Organizational Structure</a:t>
            </a:r>
            <a:endParaRPr/>
          </a:p>
          <a:p>
            <a:pPr indent="-326390" lvl="1" marL="914400" rtl="0" algn="l">
              <a:lnSpc>
                <a:spcPct val="160000"/>
              </a:lnSpc>
              <a:spcBef>
                <a:spcPts val="560"/>
              </a:spcBef>
              <a:spcAft>
                <a:spcPts val="0"/>
              </a:spcAft>
              <a:buSzPct val="100000"/>
              <a:buChar char="○"/>
            </a:pPr>
            <a:r>
              <a:rPr lang="en-US"/>
              <a:t>External Forces</a:t>
            </a:r>
            <a:endParaRPr/>
          </a:p>
          <a:p>
            <a:pPr indent="-326390" lvl="1" marL="914400" rtl="0" algn="l">
              <a:lnSpc>
                <a:spcPct val="160000"/>
              </a:lnSpc>
              <a:spcBef>
                <a:spcPts val="560"/>
              </a:spcBef>
              <a:spcAft>
                <a:spcPts val="0"/>
              </a:spcAft>
              <a:buSzPct val="100000"/>
              <a:buChar char="○"/>
            </a:pPr>
            <a:r>
              <a:rPr lang="en-US"/>
              <a:t>Attitudes, Values, and Beliefs.</a:t>
            </a:r>
            <a:endParaRPr/>
          </a:p>
          <a:p>
            <a:pPr indent="-340360" lvl="0" marL="457200" rtl="0" algn="l">
              <a:lnSpc>
                <a:spcPct val="160000"/>
              </a:lnSpc>
              <a:spcBef>
                <a:spcPts val="640"/>
              </a:spcBef>
              <a:spcAft>
                <a:spcPts val="0"/>
              </a:spcAft>
              <a:buSzPct val="100000"/>
              <a:buChar char="●"/>
            </a:pPr>
            <a:r>
              <a:rPr lang="en-US"/>
              <a:t>This tool will facilitate the admins to have access to all surveys taken and modify admin roles for the project as per requirement.</a:t>
            </a:r>
            <a:endParaRPr/>
          </a:p>
          <a:p>
            <a:pPr indent="-279400" lvl="1" marL="1143000" rtl="0" algn="l">
              <a:lnSpc>
                <a:spcPct val="160000"/>
              </a:lnSpc>
              <a:spcBef>
                <a:spcPts val="560"/>
              </a:spcBef>
              <a:spcAft>
                <a:spcPts val="0"/>
              </a:spcAft>
              <a:buSzPct val="100000"/>
              <a:buFont typeface="Arial"/>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4"/>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OLEI Survey</a:t>
            </a:r>
            <a:endParaRPr/>
          </a:p>
        </p:txBody>
      </p:sp>
      <p:sp>
        <p:nvSpPr>
          <p:cNvPr id="81" name="Google Shape;81;p14"/>
          <p:cNvSpPr txBox="1"/>
          <p:nvPr>
            <p:ph idx="1" type="body"/>
          </p:nvPr>
        </p:nvSpPr>
        <p:spPr>
          <a:xfrm>
            <a:off x="609600" y="1478844"/>
            <a:ext cx="10972800" cy="4647300"/>
          </a:xfrm>
          <a:prstGeom prst="rect">
            <a:avLst/>
          </a:prstGeom>
          <a:noFill/>
          <a:ln>
            <a:noFill/>
          </a:ln>
        </p:spPr>
        <p:txBody>
          <a:bodyPr anchorCtr="0" anchor="t" bIns="45700" lIns="91425" spcFirstLastPara="1" rIns="91425" wrap="square" tIns="45700">
            <a:normAutofit fontScale="85000" lnSpcReduction="20000"/>
          </a:bodyPr>
          <a:lstStyle/>
          <a:p>
            <a:pPr indent="-426719" lvl="0" marL="685800" rtl="0" algn="l">
              <a:lnSpc>
                <a:spcPct val="160000"/>
              </a:lnSpc>
              <a:spcBef>
                <a:spcPts val="640"/>
              </a:spcBef>
              <a:spcAft>
                <a:spcPts val="0"/>
              </a:spcAft>
              <a:buSzPct val="100000"/>
              <a:buChar char="●"/>
            </a:pPr>
            <a:r>
              <a:rPr lang="en-US"/>
              <a:t>Primary Modifications: </a:t>
            </a:r>
            <a:endParaRPr/>
          </a:p>
          <a:p>
            <a:pPr indent="-379730" lvl="1" marL="914400" rtl="0" algn="l">
              <a:lnSpc>
                <a:spcPct val="160000"/>
              </a:lnSpc>
              <a:spcBef>
                <a:spcPts val="640"/>
              </a:spcBef>
              <a:spcAft>
                <a:spcPts val="0"/>
              </a:spcAft>
              <a:buSzPct val="100000"/>
              <a:buChar char="○"/>
            </a:pPr>
            <a:r>
              <a:rPr lang="en-US"/>
              <a:t>Store OLEI survey responses in a dedicated Admin Dashboard to view all survey taken. </a:t>
            </a:r>
            <a:endParaRPr/>
          </a:p>
          <a:p>
            <a:pPr indent="-379730" lvl="1" marL="914400" rtl="0" algn="l">
              <a:lnSpc>
                <a:spcPct val="160000"/>
              </a:lnSpc>
              <a:spcBef>
                <a:spcPts val="640"/>
              </a:spcBef>
              <a:spcAft>
                <a:spcPts val="0"/>
              </a:spcAft>
              <a:buSzPct val="100000"/>
              <a:buChar char="○"/>
            </a:pPr>
            <a:r>
              <a:rPr lang="en-US"/>
              <a:t>Analyse supervisor vs. supervisee survey responses to find misalignment and similarity in survey. </a:t>
            </a:r>
            <a:endParaRPr/>
          </a:p>
          <a:p>
            <a:pPr indent="-379730" lvl="1" marL="914400" rtl="0" algn="l">
              <a:lnSpc>
                <a:spcPct val="160000"/>
              </a:lnSpc>
              <a:spcBef>
                <a:spcPts val="640"/>
              </a:spcBef>
              <a:spcAft>
                <a:spcPts val="0"/>
              </a:spcAft>
              <a:buSzPct val="100000"/>
              <a:buChar char="○"/>
            </a:pPr>
            <a:r>
              <a:rPr lang="en-US"/>
              <a:t>Represent the differences in form of a tetrahedron shape for supervisor and supervisee response.</a:t>
            </a:r>
            <a:endParaRPr/>
          </a:p>
          <a:p>
            <a:pPr indent="-379730" lvl="1" marL="914400" rtl="0" algn="l">
              <a:lnSpc>
                <a:spcPct val="160000"/>
              </a:lnSpc>
              <a:spcBef>
                <a:spcPts val="640"/>
              </a:spcBef>
              <a:spcAft>
                <a:spcPts val="0"/>
              </a:spcAft>
              <a:buSzPct val="100000"/>
              <a:buChar char="○"/>
            </a:pPr>
            <a:r>
              <a:rPr lang="en-US"/>
              <a:t>Download the individual survey response for better analysis.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5"/>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OLEI Survey - Admin Dashboard</a:t>
            </a:r>
            <a:endParaRPr/>
          </a:p>
        </p:txBody>
      </p:sp>
      <p:sp>
        <p:nvSpPr>
          <p:cNvPr id="87" name="Google Shape;87;p15"/>
          <p:cNvSpPr txBox="1"/>
          <p:nvPr>
            <p:ph idx="1" type="body"/>
          </p:nvPr>
        </p:nvSpPr>
        <p:spPr>
          <a:xfrm>
            <a:off x="609600" y="1478850"/>
            <a:ext cx="6313500" cy="4647300"/>
          </a:xfrm>
          <a:prstGeom prst="rect">
            <a:avLst/>
          </a:prstGeom>
          <a:noFill/>
          <a:ln>
            <a:noFill/>
          </a:ln>
        </p:spPr>
        <p:txBody>
          <a:bodyPr anchorCtr="0" anchor="t" bIns="45700" lIns="91425" spcFirstLastPara="1" rIns="91425" wrap="square" tIns="45700">
            <a:normAutofit fontScale="47500"/>
          </a:bodyPr>
          <a:lstStyle/>
          <a:p>
            <a:pPr indent="-350520" lvl="0" marL="685800" rtl="0" algn="l">
              <a:lnSpc>
                <a:spcPct val="160000"/>
              </a:lnSpc>
              <a:spcBef>
                <a:spcPts val="640"/>
              </a:spcBef>
              <a:spcAft>
                <a:spcPts val="0"/>
              </a:spcAft>
              <a:buSzPct val="100000"/>
              <a:buChar char="●"/>
            </a:pPr>
            <a:r>
              <a:rPr lang="en-US"/>
              <a:t>The Primary goal of this project was to deliver an Admin Dashboard to the client that will </a:t>
            </a:r>
            <a:r>
              <a:rPr lang="en-US"/>
              <a:t>store</a:t>
            </a:r>
            <a:r>
              <a:rPr lang="en-US"/>
              <a:t> all the surveys taken by different schools and roles. </a:t>
            </a:r>
            <a:endParaRPr/>
          </a:p>
          <a:p>
            <a:pPr indent="-350520" lvl="0" marL="685800" rtl="0" algn="l">
              <a:lnSpc>
                <a:spcPct val="160000"/>
              </a:lnSpc>
              <a:spcBef>
                <a:spcPts val="640"/>
              </a:spcBef>
              <a:spcAft>
                <a:spcPts val="0"/>
              </a:spcAft>
              <a:buSzPct val="100000"/>
              <a:buChar char="●"/>
            </a:pPr>
            <a:r>
              <a:rPr lang="en-US"/>
              <a:t>The Admin Dashboard will only be accessible to admins for better analysis of the survey responses.</a:t>
            </a:r>
            <a:endParaRPr/>
          </a:p>
          <a:p>
            <a:pPr indent="-350520" lvl="0" marL="685800" rtl="0" algn="l">
              <a:lnSpc>
                <a:spcPct val="160000"/>
              </a:lnSpc>
              <a:spcBef>
                <a:spcPts val="640"/>
              </a:spcBef>
              <a:spcAft>
                <a:spcPts val="0"/>
              </a:spcAft>
              <a:buSzPct val="100000"/>
              <a:buChar char="●"/>
            </a:pPr>
            <a:r>
              <a:rPr lang="en-US"/>
              <a:t>The analysis is further improved through individual response report download feature to focus on individual response.</a:t>
            </a:r>
            <a:endParaRPr/>
          </a:p>
          <a:p>
            <a:pPr indent="-350520" lvl="0" marL="685800" rtl="0" algn="l">
              <a:lnSpc>
                <a:spcPct val="160000"/>
              </a:lnSpc>
              <a:spcBef>
                <a:spcPts val="640"/>
              </a:spcBef>
              <a:spcAft>
                <a:spcPts val="0"/>
              </a:spcAft>
              <a:buSzPct val="100000"/>
              <a:buChar char="●"/>
            </a:pPr>
            <a:r>
              <a:rPr lang="en-US"/>
              <a:t>Utilised Google Auth0 login portal to help assign user roles to various participants of the survey. </a:t>
            </a:r>
            <a:endParaRPr/>
          </a:p>
          <a:p>
            <a:pPr indent="0" lvl="0" marL="457200" rtl="0" algn="l">
              <a:lnSpc>
                <a:spcPct val="160000"/>
              </a:lnSpc>
              <a:spcBef>
                <a:spcPts val="640"/>
              </a:spcBef>
              <a:spcAft>
                <a:spcPts val="0"/>
              </a:spcAft>
              <a:buNone/>
            </a:pPr>
            <a:r>
              <a:t/>
            </a:r>
            <a:endParaRPr/>
          </a:p>
          <a:p>
            <a:pPr indent="-279400" lvl="1" marL="1143000" rtl="0" algn="l">
              <a:lnSpc>
                <a:spcPct val="160000"/>
              </a:lnSpc>
              <a:spcBef>
                <a:spcPts val="560"/>
              </a:spcBef>
              <a:spcAft>
                <a:spcPts val="0"/>
              </a:spcAft>
              <a:buSzPct val="100000"/>
              <a:buFont typeface="Arial"/>
              <a:buNone/>
            </a:pPr>
            <a:r>
              <a:t/>
            </a:r>
            <a:endParaRPr/>
          </a:p>
        </p:txBody>
      </p:sp>
      <p:pic>
        <p:nvPicPr>
          <p:cNvPr id="88" name="Google Shape;88;p15"/>
          <p:cNvPicPr preferRelativeResize="0"/>
          <p:nvPr/>
        </p:nvPicPr>
        <p:blipFill>
          <a:blip r:embed="rId3">
            <a:alphaModFix/>
          </a:blip>
          <a:stretch>
            <a:fillRect/>
          </a:stretch>
        </p:blipFill>
        <p:spPr>
          <a:xfrm>
            <a:off x="6923100" y="1355675"/>
            <a:ext cx="4958223" cy="44689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OLEI Survey - Analysis</a:t>
            </a:r>
            <a:endParaRPr/>
          </a:p>
        </p:txBody>
      </p:sp>
      <p:sp>
        <p:nvSpPr>
          <p:cNvPr id="94" name="Google Shape;94;p16"/>
          <p:cNvSpPr txBox="1"/>
          <p:nvPr>
            <p:ph idx="1" type="body"/>
          </p:nvPr>
        </p:nvSpPr>
        <p:spPr>
          <a:xfrm>
            <a:off x="609600" y="1478850"/>
            <a:ext cx="7544400" cy="4647300"/>
          </a:xfrm>
          <a:prstGeom prst="rect">
            <a:avLst/>
          </a:prstGeom>
          <a:noFill/>
          <a:ln>
            <a:noFill/>
          </a:ln>
        </p:spPr>
        <p:txBody>
          <a:bodyPr anchorCtr="0" anchor="t" bIns="45700" lIns="91425" spcFirstLastPara="1" rIns="91425" wrap="square" tIns="45700">
            <a:normAutofit fontScale="62500" lnSpcReduction="20000"/>
          </a:bodyPr>
          <a:lstStyle/>
          <a:p>
            <a:pPr indent="-381000" lvl="0" marL="685800" rtl="0" algn="l">
              <a:lnSpc>
                <a:spcPct val="160000"/>
              </a:lnSpc>
              <a:spcBef>
                <a:spcPts val="640"/>
              </a:spcBef>
              <a:spcAft>
                <a:spcPts val="0"/>
              </a:spcAft>
              <a:buSzPct val="100000"/>
              <a:buChar char="●"/>
            </a:pPr>
            <a:r>
              <a:rPr lang="en-US"/>
              <a:t>Main function of application is the analysis of leadership style synergies.</a:t>
            </a:r>
            <a:endParaRPr/>
          </a:p>
          <a:p>
            <a:pPr indent="-381000" lvl="0" marL="685800" rtl="0" algn="l">
              <a:lnSpc>
                <a:spcPct val="160000"/>
              </a:lnSpc>
              <a:spcBef>
                <a:spcPts val="640"/>
              </a:spcBef>
              <a:spcAft>
                <a:spcPts val="0"/>
              </a:spcAft>
              <a:buSzPct val="100000"/>
              <a:buChar char="●"/>
            </a:pPr>
            <a:r>
              <a:rPr lang="en-US"/>
              <a:t>This was achieved by plotting the survey responses and their differences through a tetrahedron model. </a:t>
            </a:r>
            <a:endParaRPr/>
          </a:p>
          <a:p>
            <a:pPr indent="-381000" lvl="0" marL="685800" rtl="0" algn="l">
              <a:lnSpc>
                <a:spcPct val="160000"/>
              </a:lnSpc>
              <a:spcBef>
                <a:spcPts val="640"/>
              </a:spcBef>
              <a:spcAft>
                <a:spcPts val="0"/>
              </a:spcAft>
              <a:buSzPct val="100000"/>
              <a:buChar char="●"/>
            </a:pPr>
            <a:r>
              <a:rPr lang="en-US"/>
              <a:t>A higher bulge in the tetrahedron indicates misalignment in the survey response and a flat surface indicates synergised responses.</a:t>
            </a:r>
            <a:endParaRPr/>
          </a:p>
          <a:p>
            <a:pPr indent="-381000" lvl="0" marL="685800" rtl="0" algn="l">
              <a:lnSpc>
                <a:spcPct val="160000"/>
              </a:lnSpc>
              <a:spcBef>
                <a:spcPts val="640"/>
              </a:spcBef>
              <a:spcAft>
                <a:spcPts val="0"/>
              </a:spcAft>
              <a:buSzPct val="100000"/>
              <a:buChar char="●"/>
            </a:pPr>
            <a:r>
              <a:rPr lang="en-US"/>
              <a:t>When the different levels of leadership fill out the survey on a specific individual, the individual’s style will be compared to the rest for synergy and alignment.</a:t>
            </a:r>
            <a:endParaRPr/>
          </a:p>
        </p:txBody>
      </p:sp>
      <p:pic>
        <p:nvPicPr>
          <p:cNvPr id="95" name="Google Shape;95;p16"/>
          <p:cNvPicPr preferRelativeResize="0"/>
          <p:nvPr/>
        </p:nvPicPr>
        <p:blipFill>
          <a:blip r:embed="rId3">
            <a:alphaModFix/>
          </a:blip>
          <a:stretch>
            <a:fillRect/>
          </a:stretch>
        </p:blipFill>
        <p:spPr>
          <a:xfrm>
            <a:off x="8154000" y="1749825"/>
            <a:ext cx="3899126" cy="3912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7"/>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SzPct val="111111"/>
              <a:buNone/>
            </a:pPr>
            <a:r>
              <a:rPr lang="en-US"/>
              <a:t>OLEI Survey - The Interactive Model</a:t>
            </a:r>
            <a:endParaRPr/>
          </a:p>
        </p:txBody>
      </p:sp>
      <p:sp>
        <p:nvSpPr>
          <p:cNvPr id="102" name="Google Shape;102;p17"/>
          <p:cNvSpPr txBox="1"/>
          <p:nvPr>
            <p:ph idx="1" type="body"/>
          </p:nvPr>
        </p:nvSpPr>
        <p:spPr>
          <a:xfrm>
            <a:off x="609600" y="1478844"/>
            <a:ext cx="10972800" cy="4647300"/>
          </a:xfrm>
          <a:prstGeom prst="rect">
            <a:avLst/>
          </a:prstGeom>
          <a:noFill/>
          <a:ln>
            <a:noFill/>
          </a:ln>
        </p:spPr>
        <p:txBody>
          <a:bodyPr anchorCtr="0" anchor="t" bIns="45700" lIns="91425" spcFirstLastPara="1" rIns="91425" wrap="square" tIns="45700">
            <a:normAutofit/>
          </a:bodyPr>
          <a:lstStyle/>
          <a:p>
            <a:pPr indent="-431800" lvl="0" marL="457200" rtl="0" algn="l">
              <a:lnSpc>
                <a:spcPct val="100000"/>
              </a:lnSpc>
              <a:spcBef>
                <a:spcPts val="640"/>
              </a:spcBef>
              <a:spcAft>
                <a:spcPts val="0"/>
              </a:spcAft>
              <a:buSzPts val="3200"/>
              <a:buChar char="●"/>
            </a:pPr>
            <a:r>
              <a:rPr lang="en-US"/>
              <a:t>The OLEI uses a bulging tetrahedron to intuitively visualize the alignment between a leader and their organization.</a:t>
            </a:r>
            <a:endParaRPr/>
          </a:p>
          <a:p>
            <a:pPr indent="-431800" lvl="0" marL="457200" rtl="0" algn="l">
              <a:lnSpc>
                <a:spcPct val="100000"/>
              </a:lnSpc>
              <a:spcBef>
                <a:spcPts val="640"/>
              </a:spcBef>
              <a:spcAft>
                <a:spcPts val="0"/>
              </a:spcAft>
              <a:buSzPts val="3200"/>
              <a:buChar char="●"/>
            </a:pPr>
            <a:r>
              <a:rPr lang="en-US"/>
              <a:t>The tetrahedron model is an effective</a:t>
            </a:r>
            <a:endParaRPr/>
          </a:p>
          <a:p>
            <a:pPr indent="0" lvl="0" marL="0" rtl="0" algn="l">
              <a:lnSpc>
                <a:spcPct val="100000"/>
              </a:lnSpc>
              <a:spcBef>
                <a:spcPts val="640"/>
              </a:spcBef>
              <a:spcAft>
                <a:spcPts val="0"/>
              </a:spcAft>
              <a:buNone/>
            </a:pPr>
            <a:r>
              <a:rPr lang="en-US"/>
              <a:t>    way to display the differences between</a:t>
            </a:r>
            <a:endParaRPr/>
          </a:p>
          <a:p>
            <a:pPr indent="0" lvl="0" marL="0" rtl="0" algn="l">
              <a:lnSpc>
                <a:spcPct val="100000"/>
              </a:lnSpc>
              <a:spcBef>
                <a:spcPts val="640"/>
              </a:spcBef>
              <a:spcAft>
                <a:spcPts val="0"/>
              </a:spcAft>
              <a:buNone/>
            </a:pPr>
            <a:r>
              <a:rPr lang="en-US"/>
              <a:t>    responses in a intuitive manner.</a:t>
            </a:r>
            <a:endParaRPr/>
          </a:p>
          <a:p>
            <a:pPr indent="0" lvl="0" marL="457200" rtl="0" algn="l">
              <a:lnSpc>
                <a:spcPct val="100000"/>
              </a:lnSpc>
              <a:spcBef>
                <a:spcPts val="640"/>
              </a:spcBef>
              <a:spcAft>
                <a:spcPts val="0"/>
              </a:spcAft>
              <a:buNone/>
            </a:pPr>
            <a:r>
              <a:t/>
            </a:r>
            <a:endParaRPr/>
          </a:p>
        </p:txBody>
      </p:sp>
      <p:pic>
        <p:nvPicPr>
          <p:cNvPr id="103" name="Google Shape;103;p17"/>
          <p:cNvPicPr preferRelativeResize="0"/>
          <p:nvPr/>
        </p:nvPicPr>
        <p:blipFill rotWithShape="1">
          <a:blip r:embed="rId3">
            <a:alphaModFix/>
          </a:blip>
          <a:srcRect b="0" l="0" r="0" t="0"/>
          <a:stretch/>
        </p:blipFill>
        <p:spPr>
          <a:xfrm>
            <a:off x="8671250" y="3157238"/>
            <a:ext cx="3048000" cy="2790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Design - Methodology</a:t>
            </a:r>
            <a:endParaRPr/>
          </a:p>
        </p:txBody>
      </p:sp>
      <p:sp>
        <p:nvSpPr>
          <p:cNvPr id="109" name="Google Shape;109;p18"/>
          <p:cNvSpPr txBox="1"/>
          <p:nvPr>
            <p:ph idx="1" type="body"/>
          </p:nvPr>
        </p:nvSpPr>
        <p:spPr>
          <a:xfrm>
            <a:off x="609600" y="1478844"/>
            <a:ext cx="10972800" cy="4647300"/>
          </a:xfrm>
          <a:prstGeom prst="rect">
            <a:avLst/>
          </a:prstGeom>
          <a:noFill/>
          <a:ln>
            <a:noFill/>
          </a:ln>
        </p:spPr>
        <p:txBody>
          <a:bodyPr anchorCtr="0" anchor="t" bIns="45700" lIns="91425" spcFirstLastPara="1" rIns="91425" wrap="square" tIns="45700">
            <a:normAutofit fontScale="77500" lnSpcReduction="20000"/>
          </a:bodyPr>
          <a:lstStyle/>
          <a:p>
            <a:pPr indent="-386080" lvl="0" marL="457200" rtl="0" algn="l">
              <a:lnSpc>
                <a:spcPct val="160000"/>
              </a:lnSpc>
              <a:spcBef>
                <a:spcPts val="640"/>
              </a:spcBef>
              <a:spcAft>
                <a:spcPts val="0"/>
              </a:spcAft>
              <a:buSzPct val="100000"/>
              <a:buChar char="●"/>
            </a:pPr>
            <a:r>
              <a:rPr lang="en-US"/>
              <a:t>Agile Development Lifecycle:</a:t>
            </a:r>
            <a:endParaRPr/>
          </a:p>
          <a:p>
            <a:pPr indent="-366394" lvl="1" marL="914400" rtl="0" algn="l">
              <a:lnSpc>
                <a:spcPct val="160000"/>
              </a:lnSpc>
              <a:spcBef>
                <a:spcPts val="640"/>
              </a:spcBef>
              <a:spcAft>
                <a:spcPts val="0"/>
              </a:spcAft>
              <a:buSzPct val="100000"/>
              <a:buChar char="○"/>
            </a:pPr>
            <a:r>
              <a:rPr lang="en-US"/>
              <a:t>We structured our work into four distinct sprints, each culminating in a unique minimum viable product (MVP) and concluding with a phase dedicated to documentation and reflection.</a:t>
            </a:r>
            <a:endParaRPr/>
          </a:p>
          <a:p>
            <a:pPr indent="-366394" lvl="1" marL="914400" rtl="0" algn="l">
              <a:lnSpc>
                <a:spcPct val="160000"/>
              </a:lnSpc>
              <a:spcBef>
                <a:spcPts val="640"/>
              </a:spcBef>
              <a:spcAft>
                <a:spcPts val="0"/>
              </a:spcAft>
              <a:buSzPct val="100000"/>
              <a:buChar char="○"/>
            </a:pPr>
            <a:r>
              <a:rPr lang="en-US"/>
              <a:t>We maintained regular communication through bi-weekly Scrum meetings with the development team and weekly meetings with the client, ensuring all stakeholders remained informed about ongoing tasks, expectations, and product progress.</a:t>
            </a:r>
            <a:endParaRPr/>
          </a:p>
          <a:p>
            <a:pPr indent="0" lvl="0" marL="0" rtl="0" algn="l">
              <a:lnSpc>
                <a:spcPct val="160000"/>
              </a:lnSpc>
              <a:spcBef>
                <a:spcPts val="640"/>
              </a:spcBef>
              <a:spcAft>
                <a:spcPts val="0"/>
              </a:spcAft>
              <a:buSzPct val="129032"/>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txBox="1"/>
          <p:nvPr>
            <p:ph type="title"/>
          </p:nvPr>
        </p:nvSpPr>
        <p:spPr>
          <a:xfrm>
            <a:off x="643466" y="225911"/>
            <a:ext cx="7687800" cy="925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1"/>
              </a:buClr>
              <a:buSzPts val="3600"/>
              <a:buFont typeface="Arial"/>
              <a:buNone/>
            </a:pPr>
            <a:r>
              <a:rPr lang="en-US"/>
              <a:t>Design - Development Practices</a:t>
            </a:r>
            <a:endParaRPr/>
          </a:p>
        </p:txBody>
      </p:sp>
      <p:sp>
        <p:nvSpPr>
          <p:cNvPr id="115" name="Google Shape;115;p19"/>
          <p:cNvSpPr txBox="1"/>
          <p:nvPr>
            <p:ph idx="1" type="body"/>
          </p:nvPr>
        </p:nvSpPr>
        <p:spPr>
          <a:xfrm>
            <a:off x="405900" y="1270000"/>
            <a:ext cx="11380200" cy="2791800"/>
          </a:xfrm>
          <a:prstGeom prst="rect">
            <a:avLst/>
          </a:prstGeom>
          <a:noFill/>
          <a:ln>
            <a:noFill/>
          </a:ln>
        </p:spPr>
        <p:txBody>
          <a:bodyPr anchorCtr="0" anchor="t" bIns="45700" lIns="91425" spcFirstLastPara="1" rIns="91425" wrap="square" tIns="45700">
            <a:normAutofit fontScale="55000" lnSpcReduction="10000"/>
          </a:bodyPr>
          <a:lstStyle/>
          <a:p>
            <a:pPr indent="-340360" lvl="0" marL="457200" rtl="0" algn="l">
              <a:lnSpc>
                <a:spcPct val="160000"/>
              </a:lnSpc>
              <a:spcBef>
                <a:spcPts val="640"/>
              </a:spcBef>
              <a:spcAft>
                <a:spcPts val="0"/>
              </a:spcAft>
              <a:buSzPct val="100000"/>
              <a:buChar char="●"/>
            </a:pPr>
            <a:r>
              <a:rPr lang="en-US"/>
              <a:t>Test and Behavior Driven Development (TDD / BDD): </a:t>
            </a:r>
            <a:endParaRPr/>
          </a:p>
          <a:p>
            <a:pPr indent="-326390" lvl="1" marL="914400" rtl="0" algn="l">
              <a:lnSpc>
                <a:spcPct val="160000"/>
              </a:lnSpc>
              <a:spcBef>
                <a:spcPts val="640"/>
              </a:spcBef>
              <a:spcAft>
                <a:spcPts val="0"/>
              </a:spcAft>
              <a:buSzPct val="100000"/>
              <a:buChar char="○"/>
            </a:pPr>
            <a:r>
              <a:rPr lang="en-US"/>
              <a:t>We adopted a test-driven development approach, creating feature tests prior to implementing the features themselves in each sprint.</a:t>
            </a:r>
            <a:endParaRPr/>
          </a:p>
          <a:p>
            <a:pPr indent="-326390" lvl="1" marL="914400" rtl="0" algn="l">
              <a:lnSpc>
                <a:spcPct val="160000"/>
              </a:lnSpc>
              <a:spcBef>
                <a:spcPts val="640"/>
              </a:spcBef>
              <a:spcAft>
                <a:spcPts val="0"/>
              </a:spcAft>
              <a:buSzPct val="100000"/>
              <a:buChar char="○"/>
            </a:pPr>
            <a:r>
              <a:rPr lang="en-US"/>
              <a:t>This strategy provided us with clear, functional criteria for each feature before investing time in actual implementation, significantly streamlining our development process.</a:t>
            </a:r>
            <a:endParaRPr/>
          </a:p>
          <a:p>
            <a:pPr indent="-326390" lvl="1" marL="914400" rtl="0" algn="l">
              <a:lnSpc>
                <a:spcPct val="160000"/>
              </a:lnSpc>
              <a:spcBef>
                <a:spcPts val="640"/>
              </a:spcBef>
              <a:spcAft>
                <a:spcPts val="0"/>
              </a:spcAft>
              <a:buSzPct val="100000"/>
              <a:buChar char="○"/>
            </a:pPr>
            <a:r>
              <a:rPr lang="en-US"/>
              <a:t>As a result, we experienced a substantial reduction in debugging time per sprint and built a comprehensive test suite for all existing features, enhancing the overall quality and reliability of our product.</a:t>
            </a:r>
            <a:endParaRPr/>
          </a:p>
        </p:txBody>
      </p:sp>
      <p:pic>
        <p:nvPicPr>
          <p:cNvPr id="116" name="Google Shape;116;p19"/>
          <p:cNvPicPr preferRelativeResize="0"/>
          <p:nvPr/>
        </p:nvPicPr>
        <p:blipFill>
          <a:blip r:embed="rId3">
            <a:alphaModFix/>
          </a:blip>
          <a:stretch>
            <a:fillRect/>
          </a:stretch>
        </p:blipFill>
        <p:spPr>
          <a:xfrm>
            <a:off x="3095625" y="4061799"/>
            <a:ext cx="5488246" cy="22858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